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</p:sldIdLst>
  <p:sldSz cx="6858000" cy="9144000" type="screen4x3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258" y="328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19/06/2015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80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19/06/2015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73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19/06/2015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27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19/06/2015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56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19/06/2015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60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19/06/2015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46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19/06/2015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71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19/06/2015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86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19/06/2015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40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19/06/2015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5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19/06/2015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68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5F83E-7A7A-4BA2-8B2F-EF7A14BC0F6A}" type="datetimeFigureOut">
              <a:rPr lang="en-GB" smtClean="0"/>
              <a:t>19/06/2015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02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tiff"/><Relationship Id="rId18" Type="http://schemas.openxmlformats.org/officeDocument/2006/relationships/image" Target="../media/image19.png"/><Relationship Id="rId26" Type="http://schemas.openxmlformats.org/officeDocument/2006/relationships/image" Target="../media/image24.tiff"/><Relationship Id="rId3" Type="http://schemas.openxmlformats.org/officeDocument/2006/relationships/image" Target="../media/image9.tiff"/><Relationship Id="rId21" Type="http://schemas.openxmlformats.org/officeDocument/2006/relationships/image" Target="../media/image21.jpeg"/><Relationship Id="rId34" Type="http://schemas.openxmlformats.org/officeDocument/2006/relationships/image" Target="../media/image30.tiff"/><Relationship Id="rId7" Type="http://schemas.microsoft.com/office/2007/relationships/hdphoto" Target="../media/hdphoto3.wdp"/><Relationship Id="rId12" Type="http://schemas.openxmlformats.org/officeDocument/2006/relationships/image" Target="../media/image15.png"/><Relationship Id="rId17" Type="http://schemas.microsoft.com/office/2007/relationships/hdphoto" Target="../media/hdphoto6.wdp"/><Relationship Id="rId25" Type="http://schemas.microsoft.com/office/2007/relationships/hdphoto" Target="../media/hdphoto9.wdp"/><Relationship Id="rId33" Type="http://schemas.openxmlformats.org/officeDocument/2006/relationships/image" Target="../media/image29.tiff"/><Relationship Id="rId2" Type="http://schemas.openxmlformats.org/officeDocument/2006/relationships/image" Target="../media/image8.tiff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24" Type="http://schemas.openxmlformats.org/officeDocument/2006/relationships/image" Target="../media/image23.jpeg"/><Relationship Id="rId32" Type="http://schemas.microsoft.com/office/2007/relationships/hdphoto" Target="../media/hdphoto11.wdp"/><Relationship Id="rId5" Type="http://schemas.microsoft.com/office/2007/relationships/hdphoto" Target="../media/hdphoto2.wdp"/><Relationship Id="rId15" Type="http://schemas.microsoft.com/office/2007/relationships/hdphoto" Target="../media/hdphoto5.wdp"/><Relationship Id="rId23" Type="http://schemas.openxmlformats.org/officeDocument/2006/relationships/image" Target="../media/image22.png"/><Relationship Id="rId28" Type="http://schemas.openxmlformats.org/officeDocument/2006/relationships/image" Target="../media/image26.tiff"/><Relationship Id="rId10" Type="http://schemas.microsoft.com/office/2007/relationships/hdphoto" Target="../media/hdphoto4.wdp"/><Relationship Id="rId19" Type="http://schemas.microsoft.com/office/2007/relationships/hdphoto" Target="../media/hdphoto7.wdp"/><Relationship Id="rId31" Type="http://schemas.openxmlformats.org/officeDocument/2006/relationships/image" Target="../media/image28.jpeg"/><Relationship Id="rId4" Type="http://schemas.openxmlformats.org/officeDocument/2006/relationships/image" Target="../media/image10.png"/><Relationship Id="rId9" Type="http://schemas.openxmlformats.org/officeDocument/2006/relationships/image" Target="../media/image13.jpeg"/><Relationship Id="rId14" Type="http://schemas.openxmlformats.org/officeDocument/2006/relationships/image" Target="../media/image17.png"/><Relationship Id="rId22" Type="http://schemas.microsoft.com/office/2007/relationships/hdphoto" Target="../media/hdphoto8.wdp"/><Relationship Id="rId27" Type="http://schemas.openxmlformats.org/officeDocument/2006/relationships/image" Target="../media/image25.tiff"/><Relationship Id="rId30" Type="http://schemas.microsoft.com/office/2007/relationships/hdphoto" Target="../media/hdphoto10.wdp"/><Relationship Id="rId35" Type="http://schemas.openxmlformats.org/officeDocument/2006/relationships/image" Target="../media/image3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iff"/><Relationship Id="rId3" Type="http://schemas.openxmlformats.org/officeDocument/2006/relationships/image" Target="../media/image40.tiff"/><Relationship Id="rId7" Type="http://schemas.openxmlformats.org/officeDocument/2006/relationships/image" Target="../media/image44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10" Type="http://schemas.openxmlformats.org/officeDocument/2006/relationships/image" Target="../media/image47.tiff"/><Relationship Id="rId4" Type="http://schemas.openxmlformats.org/officeDocument/2006/relationships/image" Target="../media/image41.tiff"/><Relationship Id="rId9" Type="http://schemas.openxmlformats.org/officeDocument/2006/relationships/image" Target="../media/image4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1</a:t>
            </a:r>
            <a:endParaRPr lang="en-US" b="1"/>
          </a:p>
        </p:txBody>
      </p:sp>
      <p:sp>
        <p:nvSpPr>
          <p:cNvPr id="6" name="TextBox 1"/>
          <p:cNvSpPr txBox="1"/>
          <p:nvPr/>
        </p:nvSpPr>
        <p:spPr>
          <a:xfrm>
            <a:off x="771342" y="957532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10" name="TextBox 1"/>
          <p:cNvSpPr txBox="1"/>
          <p:nvPr/>
        </p:nvSpPr>
        <p:spPr>
          <a:xfrm>
            <a:off x="77134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pic>
        <p:nvPicPr>
          <p:cNvPr id="1037" name="Picture 13" descr="C:\Users\Raphael\Desktop 4\Temporary Export Files\DNaseI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11" y="101434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"/>
          <p:cNvSpPr txBox="1"/>
          <p:nvPr/>
        </p:nvSpPr>
        <p:spPr>
          <a:xfrm>
            <a:off x="3717032" y="82778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2076" name="Picture 7"/>
          <p:cNvPicPr>
            <a:picLocks noChangeAspect="1" noChangeArrowheads="1"/>
          </p:cNvPicPr>
          <p:nvPr/>
        </p:nvPicPr>
        <p:blipFill>
          <a:blip r:embed="rId4" cstate="print">
            <a:lum bright="12000" contrast="-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826" y="3625793"/>
            <a:ext cx="2028088" cy="1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feld 38"/>
          <p:cNvSpPr txBox="1"/>
          <p:nvPr/>
        </p:nvSpPr>
        <p:spPr>
          <a:xfrm>
            <a:off x="409170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feld 99"/>
          <p:cNvSpPr txBox="1"/>
          <p:nvPr/>
        </p:nvSpPr>
        <p:spPr>
          <a:xfrm>
            <a:off x="4399902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feld 100"/>
          <p:cNvSpPr txBox="1"/>
          <p:nvPr/>
        </p:nvSpPr>
        <p:spPr>
          <a:xfrm>
            <a:off x="454988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feld 101"/>
          <p:cNvSpPr txBox="1"/>
          <p:nvPr/>
        </p:nvSpPr>
        <p:spPr>
          <a:xfrm>
            <a:off x="4699866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85619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feld 103"/>
          <p:cNvSpPr txBox="1"/>
          <p:nvPr/>
        </p:nvSpPr>
        <p:spPr>
          <a:xfrm>
            <a:off x="5006180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feld 104"/>
          <p:cNvSpPr txBox="1"/>
          <p:nvPr/>
        </p:nvSpPr>
        <p:spPr>
          <a:xfrm>
            <a:off x="515424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feld 105"/>
          <p:cNvSpPr txBox="1"/>
          <p:nvPr/>
        </p:nvSpPr>
        <p:spPr>
          <a:xfrm>
            <a:off x="532313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feld 106"/>
          <p:cNvSpPr txBox="1"/>
          <p:nvPr/>
        </p:nvSpPr>
        <p:spPr>
          <a:xfrm>
            <a:off x="547618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feld 107"/>
          <p:cNvSpPr txBox="1"/>
          <p:nvPr/>
        </p:nvSpPr>
        <p:spPr>
          <a:xfrm>
            <a:off x="562515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feld 108"/>
          <p:cNvSpPr txBox="1"/>
          <p:nvPr/>
        </p:nvSpPr>
        <p:spPr>
          <a:xfrm>
            <a:off x="576205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feld 109"/>
          <p:cNvSpPr txBox="1"/>
          <p:nvPr/>
        </p:nvSpPr>
        <p:spPr>
          <a:xfrm>
            <a:off x="593147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feld 112"/>
          <p:cNvSpPr txBox="1"/>
          <p:nvPr/>
        </p:nvSpPr>
        <p:spPr>
          <a:xfrm>
            <a:off x="420290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feld 113"/>
          <p:cNvSpPr txBox="1"/>
          <p:nvPr/>
        </p:nvSpPr>
        <p:spPr>
          <a:xfrm>
            <a:off x="430775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 descr="C:\Users\Raphael\Desktop 4\Temporary Export Files\2 Pop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1014348"/>
            <a:ext cx="262434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Gerade Verbindung 2"/>
          <p:cNvCxnSpPr/>
          <p:nvPr/>
        </p:nvCxnSpPr>
        <p:spPr>
          <a:xfrm>
            <a:off x="4520380" y="3583901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>
          <a:xfrm>
            <a:off x="5134650" y="3579709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4544886" y="3363685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P1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5173908" y="3363685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P2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8" descr="C:\Users\Raphael\Desktop 4\Temporary Export Files\Nuclei untreated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3059832"/>
            <a:ext cx="23942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"/>
          <p:cNvSpPr txBox="1"/>
          <p:nvPr/>
        </p:nvSpPr>
        <p:spPr>
          <a:xfrm>
            <a:off x="371703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0107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908720" y="125034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6" name="TextBox 1"/>
          <p:cNvSpPr txBox="1"/>
          <p:nvPr/>
        </p:nvSpPr>
        <p:spPr>
          <a:xfrm>
            <a:off x="3343994" y="118762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08720" y="3362922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pic>
        <p:nvPicPr>
          <p:cNvPr id="9" name="Picture 6" descr="C:\Users\Raphael\Desktop 4\Temporary Export Files\P2 and P1 IP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374" y="1306927"/>
            <a:ext cx="1575911" cy="224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C:\Users\Raphael\Desktop 4\Temporary Export Files\Nuclei + Phos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94" y="3564088"/>
            <a:ext cx="241092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2</a:t>
            </a:r>
            <a:endParaRPr lang="en-US" b="1"/>
          </a:p>
        </p:txBody>
      </p:sp>
      <p:pic>
        <p:nvPicPr>
          <p:cNvPr id="14" name="Picture 7" descr="C:\Users\Raphael\Desktop 4\Temporary Export Files\Nuclei + CHT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087" y="1403648"/>
            <a:ext cx="23942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Raphael\Desktop 4\Anion Exchange Profiles TIF\P1binding_B7NVP2\P1binding_B7NVP2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26" y="4806298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Raphael\Desktop 4\Anion Exchange Profiles TIF\P1binding_B7NVP2\P1binding_B7NVP2_c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066" y="4806298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Raphael\Desktop 4\Anion Exchange Profiles TIF\BindingP2B7NVP2\BindingP2B7NVP2_c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35000"/>
                    </a14:imgEffect>
                    <a14:imgEffect>
                      <a14:brightnessContrast brigh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26" y="5724746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Raphael\Desktop 4\Anion Exchange Profiles TIF\BindingP2B7NVP2\BindingP2B7NVP2_c2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067" y="5724746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9"/>
          <p:cNvSpPr txBox="1"/>
          <p:nvPr/>
        </p:nvSpPr>
        <p:spPr>
          <a:xfrm>
            <a:off x="973026" y="4509284"/>
            <a:ext cx="858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smtClean="0"/>
              <a:t>α</a:t>
            </a:r>
            <a:r>
              <a:rPr lang="en-GB" sz="1400" b="1" smtClean="0"/>
              <a:t> Capsid</a:t>
            </a:r>
          </a:p>
        </p:txBody>
      </p:sp>
      <p:sp>
        <p:nvSpPr>
          <p:cNvPr id="9" name="Textfeld 10"/>
          <p:cNvSpPr txBox="1"/>
          <p:nvPr/>
        </p:nvSpPr>
        <p:spPr>
          <a:xfrm>
            <a:off x="1949576" y="4509284"/>
            <a:ext cx="83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smtClean="0"/>
              <a:t>α</a:t>
            </a:r>
            <a:r>
              <a:rPr lang="en-GB" sz="1400" b="1" smtClean="0"/>
              <a:t> N-VP2</a:t>
            </a:r>
          </a:p>
        </p:txBody>
      </p:sp>
      <p:sp>
        <p:nvSpPr>
          <p:cNvPr id="10" name="Textfeld 11"/>
          <p:cNvSpPr txBox="1"/>
          <p:nvPr/>
        </p:nvSpPr>
        <p:spPr>
          <a:xfrm>
            <a:off x="2940741" y="4509284"/>
            <a:ext cx="858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err="1" smtClean="0"/>
              <a:t>Merge</a:t>
            </a:r>
            <a:endParaRPr lang="en-GB" sz="1400" b="1" smtClean="0"/>
          </a:p>
        </p:txBody>
      </p:sp>
      <p:sp>
        <p:nvSpPr>
          <p:cNvPr id="11" name="Textfeld 12"/>
          <p:cNvSpPr txBox="1"/>
          <p:nvPr/>
        </p:nvSpPr>
        <p:spPr>
          <a:xfrm>
            <a:off x="4636144" y="5210685"/>
            <a:ext cx="449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smtClean="0"/>
              <a:t>P1</a:t>
            </a:r>
            <a:endParaRPr lang="en-GB" sz="1400" b="1" smtClean="0"/>
          </a:p>
        </p:txBody>
      </p:sp>
      <p:sp>
        <p:nvSpPr>
          <p:cNvPr id="12" name="Textfeld 13"/>
          <p:cNvSpPr txBox="1"/>
          <p:nvPr/>
        </p:nvSpPr>
        <p:spPr>
          <a:xfrm>
            <a:off x="4636144" y="6044456"/>
            <a:ext cx="467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smtClean="0"/>
              <a:t>P2</a:t>
            </a:r>
            <a:endParaRPr lang="en-GB" sz="1400" b="1" smtClean="0"/>
          </a:p>
        </p:txBody>
      </p:sp>
      <p:sp>
        <p:nvSpPr>
          <p:cNvPr id="13" name="Textfeld 14"/>
          <p:cNvSpPr txBox="1"/>
          <p:nvPr/>
        </p:nvSpPr>
        <p:spPr>
          <a:xfrm rot="16200000">
            <a:off x="352245" y="5504337"/>
            <a:ext cx="844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smtClean="0"/>
              <a:t>Binding</a:t>
            </a:r>
            <a:endParaRPr lang="en-GB" b="1"/>
          </a:p>
        </p:txBody>
      </p:sp>
      <p:sp>
        <p:nvSpPr>
          <p:cNvPr id="14" name="Textfeld 35"/>
          <p:cNvSpPr txBox="1"/>
          <p:nvPr/>
        </p:nvSpPr>
        <p:spPr>
          <a:xfrm>
            <a:off x="3761806" y="4509284"/>
            <a:ext cx="822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err="1" smtClean="0"/>
              <a:t>Detailed</a:t>
            </a:r>
            <a:endParaRPr lang="en-GB" sz="1400" b="1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6150" y="5724746"/>
            <a:ext cx="899997" cy="8999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5108" y="5724746"/>
            <a:ext cx="899997" cy="8999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6147" y="4806298"/>
            <a:ext cx="899997" cy="8999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5106" y="4806298"/>
            <a:ext cx="899997" cy="899997"/>
          </a:xfrm>
          <a:prstGeom prst="rect">
            <a:avLst/>
          </a:prstGeom>
        </p:spPr>
      </p:pic>
      <p:pic>
        <p:nvPicPr>
          <p:cNvPr id="19" name="Picture 6" descr="C:\Users\Raphael\Desktop 4\Anion Exchange Profiles TIF\P14h_B7NVP2\P14h_B7NVP2_c1.T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23" y="6636840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Raphael\Desktop 4\Anion Exchange Profiles TIF\P14h_B7NVP2\P14h_B7NVP2_c2.TI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065" y="6636840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C:\Users\Raphael\Desktop 4\Anion Exchange Profiles TIF\P24h_B7NVP2\P24h_B7NVP2_c1.TIF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23" y="7554221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:\Users\Raphael\Desktop 4\Anion Exchange Profiles TIF\P24h_B7NVP2\P24h_B7NVP2_c2.TIF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6" y="7554221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36150" y="6636840"/>
            <a:ext cx="899997" cy="899997"/>
          </a:xfrm>
          <a:prstGeom prst="rect">
            <a:avLst/>
          </a:prstGeom>
        </p:spPr>
      </p:pic>
      <p:pic>
        <p:nvPicPr>
          <p:cNvPr id="24" name="Picture 30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5107" y="6636840"/>
            <a:ext cx="899997" cy="899997"/>
          </a:xfrm>
          <a:prstGeom prst="rect">
            <a:avLst/>
          </a:prstGeom>
        </p:spPr>
      </p:pic>
      <p:pic>
        <p:nvPicPr>
          <p:cNvPr id="25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39272" y="7554221"/>
            <a:ext cx="899997" cy="899997"/>
          </a:xfrm>
          <a:prstGeom prst="rect">
            <a:avLst/>
          </a:prstGeom>
        </p:spPr>
      </p:pic>
      <p:pic>
        <p:nvPicPr>
          <p:cNvPr id="26" name="Picture 32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7189" y="7554221"/>
            <a:ext cx="899997" cy="899997"/>
          </a:xfrm>
          <a:prstGeom prst="rect">
            <a:avLst/>
          </a:prstGeom>
        </p:spPr>
      </p:pic>
      <p:sp>
        <p:nvSpPr>
          <p:cNvPr id="27" name="Textfeld 12"/>
          <p:cNvSpPr txBox="1"/>
          <p:nvPr/>
        </p:nvSpPr>
        <p:spPr>
          <a:xfrm>
            <a:off x="4636144" y="6950474"/>
            <a:ext cx="449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smtClean="0"/>
              <a:t>P1</a:t>
            </a:r>
            <a:endParaRPr lang="en-GB" sz="1400" b="1" smtClean="0"/>
          </a:p>
        </p:txBody>
      </p:sp>
      <p:sp>
        <p:nvSpPr>
          <p:cNvPr id="28" name="Textfeld 13"/>
          <p:cNvSpPr txBox="1"/>
          <p:nvPr/>
        </p:nvSpPr>
        <p:spPr>
          <a:xfrm>
            <a:off x="4636144" y="7863537"/>
            <a:ext cx="467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smtClean="0"/>
              <a:t>P2</a:t>
            </a:r>
            <a:endParaRPr lang="en-GB" sz="1400" b="1" smtClean="0"/>
          </a:p>
        </p:txBody>
      </p:sp>
      <p:sp>
        <p:nvSpPr>
          <p:cNvPr id="29" name="Textfeld 33"/>
          <p:cNvSpPr txBox="1"/>
          <p:nvPr/>
        </p:nvSpPr>
        <p:spPr>
          <a:xfrm rot="16200000">
            <a:off x="-367" y="7336441"/>
            <a:ext cx="1549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smtClean="0"/>
              <a:t>4h Internalization</a:t>
            </a:r>
            <a:endParaRPr lang="en-GB" b="1"/>
          </a:p>
        </p:txBody>
      </p:sp>
      <p:pic>
        <p:nvPicPr>
          <p:cNvPr id="30" name="Picture 15" descr="C:\Users\Raphael\Desktop 4\Temporary Export Files\Purified P1.tif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41" y="1161052"/>
            <a:ext cx="16920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C:\Users\Raphael\Desktop 4\Temporary Export Files\Purified P2.tif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409" y="1161052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1"/>
          <p:cNvSpPr txBox="1"/>
          <p:nvPr/>
        </p:nvSpPr>
        <p:spPr>
          <a:xfrm>
            <a:off x="528622" y="9623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34" name="TextBox 1"/>
          <p:cNvSpPr txBox="1"/>
          <p:nvPr/>
        </p:nvSpPr>
        <p:spPr>
          <a:xfrm>
            <a:off x="3645024" y="9623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36" name="Picture 3" descr="C:\Users\Raphael\Desktop 4\Temporary Export Files\P1 Infectivity.tif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216" y="-144384"/>
            <a:ext cx="1882072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1"/>
          <p:cNvSpPr txBox="1"/>
          <p:nvPr/>
        </p:nvSpPr>
        <p:spPr>
          <a:xfrm>
            <a:off x="528622" y="435597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</a:t>
            </a:r>
          </a:p>
        </p:txBody>
      </p:sp>
      <p:pic>
        <p:nvPicPr>
          <p:cNvPr id="38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9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93" t="64894" r="17436" b="29684"/>
          <a:stretch/>
        </p:blipFill>
        <p:spPr bwMode="auto">
          <a:xfrm flipH="1">
            <a:off x="1015430" y="3684787"/>
            <a:ext cx="1602783" cy="2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31" cstate="print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7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59" t="21226" r="32557" b="72580"/>
          <a:stretch/>
        </p:blipFill>
        <p:spPr bwMode="auto">
          <a:xfrm>
            <a:off x="1015430" y="3354223"/>
            <a:ext cx="1598966" cy="28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feld 39"/>
          <p:cNvSpPr txBox="1"/>
          <p:nvPr/>
        </p:nvSpPr>
        <p:spPr>
          <a:xfrm>
            <a:off x="674233" y="364135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smtClean="0"/>
              <a:t>P2</a:t>
            </a:r>
            <a:endParaRPr lang="de-CH" sz="1400" b="1"/>
          </a:p>
        </p:txBody>
      </p:sp>
      <p:sp>
        <p:nvSpPr>
          <p:cNvPr id="41" name="Textfeld 40"/>
          <p:cNvSpPr txBox="1"/>
          <p:nvPr/>
        </p:nvSpPr>
        <p:spPr>
          <a:xfrm>
            <a:off x="674233" y="336201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smtClean="0"/>
              <a:t>P1</a:t>
            </a:r>
            <a:endParaRPr lang="de-CH" sz="1400" b="1"/>
          </a:p>
        </p:txBody>
      </p:sp>
      <p:cxnSp>
        <p:nvCxnSpPr>
          <p:cNvPr id="42" name="Gerade Verbindung 41"/>
          <p:cNvCxnSpPr/>
          <p:nvPr/>
        </p:nvCxnSpPr>
        <p:spPr>
          <a:xfrm>
            <a:off x="1012396" y="3659157"/>
            <a:ext cx="160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1074382" y="3199574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1610385" y="3199574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2114393" y="3199574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2679824" y="3168075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smtClean="0"/>
              <a:t>CHT</a:t>
            </a:r>
            <a:endParaRPr lang="de-CH" sz="1400" b="1"/>
          </a:p>
        </p:txBody>
      </p:sp>
      <p:sp>
        <p:nvSpPr>
          <p:cNvPr id="47" name="Textfeld 46"/>
          <p:cNvSpPr txBox="1"/>
          <p:nvPr/>
        </p:nvSpPr>
        <p:spPr>
          <a:xfrm>
            <a:off x="1315401" y="3157442"/>
            <a:ext cx="25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smtClean="0"/>
              <a:t>+</a:t>
            </a:r>
            <a:endParaRPr lang="de-CH" sz="1400" b="1"/>
          </a:p>
        </p:txBody>
      </p:sp>
      <p:sp>
        <p:nvSpPr>
          <p:cNvPr id="48" name="Textfeld 47"/>
          <p:cNvSpPr txBox="1"/>
          <p:nvPr/>
        </p:nvSpPr>
        <p:spPr>
          <a:xfrm>
            <a:off x="2355788" y="3157442"/>
            <a:ext cx="25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smtClean="0"/>
              <a:t>+</a:t>
            </a:r>
            <a:endParaRPr lang="de-CH" sz="1400" b="1"/>
          </a:p>
        </p:txBody>
      </p:sp>
      <p:sp>
        <p:nvSpPr>
          <p:cNvPr id="49" name="Textfeld 48"/>
          <p:cNvSpPr txBox="1"/>
          <p:nvPr/>
        </p:nvSpPr>
        <p:spPr>
          <a:xfrm>
            <a:off x="1819646" y="3157442"/>
            <a:ext cx="25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smtClean="0"/>
              <a:t>+</a:t>
            </a:r>
            <a:endParaRPr lang="de-CH" sz="1400" b="1"/>
          </a:p>
        </p:txBody>
      </p:sp>
      <p:sp>
        <p:nvSpPr>
          <p:cNvPr id="50" name="Textfeld 49"/>
          <p:cNvSpPr txBox="1"/>
          <p:nvPr/>
        </p:nvSpPr>
        <p:spPr>
          <a:xfrm>
            <a:off x="1079228" y="3157442"/>
            <a:ext cx="25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smtClean="0"/>
              <a:t>-</a:t>
            </a:r>
            <a:endParaRPr lang="de-CH" sz="1400" b="1"/>
          </a:p>
        </p:txBody>
      </p:sp>
      <p:sp>
        <p:nvSpPr>
          <p:cNvPr id="51" name="Textfeld 50"/>
          <p:cNvSpPr txBox="1"/>
          <p:nvPr/>
        </p:nvSpPr>
        <p:spPr>
          <a:xfrm>
            <a:off x="2098351" y="3157440"/>
            <a:ext cx="25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smtClean="0"/>
              <a:t>-</a:t>
            </a:r>
            <a:endParaRPr lang="de-CH" sz="1400" b="1"/>
          </a:p>
        </p:txBody>
      </p:sp>
      <p:sp>
        <p:nvSpPr>
          <p:cNvPr id="52" name="Textfeld 51"/>
          <p:cNvSpPr txBox="1"/>
          <p:nvPr/>
        </p:nvSpPr>
        <p:spPr>
          <a:xfrm>
            <a:off x="1572840" y="3157441"/>
            <a:ext cx="25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smtClean="0"/>
              <a:t>-</a:t>
            </a:r>
            <a:endParaRPr lang="de-CH" sz="1400" b="1"/>
          </a:p>
        </p:txBody>
      </p:sp>
      <p:sp>
        <p:nvSpPr>
          <p:cNvPr id="53" name="Textfeld 52"/>
          <p:cNvSpPr txBox="1"/>
          <p:nvPr/>
        </p:nvSpPr>
        <p:spPr>
          <a:xfrm>
            <a:off x="1033662" y="2911542"/>
            <a:ext cx="587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smtClean="0"/>
              <a:t>pH 7</a:t>
            </a:r>
            <a:endParaRPr lang="de-CH" sz="1400" b="1"/>
          </a:p>
        </p:txBody>
      </p:sp>
      <p:sp>
        <p:nvSpPr>
          <p:cNvPr id="54" name="Textfeld 53"/>
          <p:cNvSpPr txBox="1"/>
          <p:nvPr/>
        </p:nvSpPr>
        <p:spPr>
          <a:xfrm>
            <a:off x="1567805" y="2911542"/>
            <a:ext cx="563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smtClean="0"/>
              <a:t>pH 6</a:t>
            </a:r>
            <a:endParaRPr lang="de-CH" sz="1400" b="1"/>
          </a:p>
        </p:txBody>
      </p:sp>
      <p:sp>
        <p:nvSpPr>
          <p:cNvPr id="55" name="Textfeld 54"/>
          <p:cNvSpPr txBox="1"/>
          <p:nvPr/>
        </p:nvSpPr>
        <p:spPr>
          <a:xfrm>
            <a:off x="2084917" y="2911542"/>
            <a:ext cx="658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/>
              <a:t>p</a:t>
            </a:r>
            <a:r>
              <a:rPr lang="de-CH" sz="1400" b="1" smtClean="0"/>
              <a:t>H 5</a:t>
            </a:r>
            <a:endParaRPr lang="de-CH" sz="1400" b="1"/>
          </a:p>
        </p:txBody>
      </p:sp>
      <p:cxnSp>
        <p:nvCxnSpPr>
          <p:cNvPr id="56" name="Gerade Verbindung 55"/>
          <p:cNvCxnSpPr/>
          <p:nvPr/>
        </p:nvCxnSpPr>
        <p:spPr>
          <a:xfrm>
            <a:off x="2669239" y="3487606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56"/>
          <p:cNvCxnSpPr/>
          <p:nvPr/>
        </p:nvCxnSpPr>
        <p:spPr>
          <a:xfrm>
            <a:off x="2669239" y="3548981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57"/>
          <p:cNvCxnSpPr/>
          <p:nvPr/>
        </p:nvCxnSpPr>
        <p:spPr>
          <a:xfrm>
            <a:off x="2669239" y="3775638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58"/>
          <p:cNvCxnSpPr/>
          <p:nvPr/>
        </p:nvCxnSpPr>
        <p:spPr>
          <a:xfrm>
            <a:off x="2669239" y="3837013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/>
          <p:cNvSpPr txBox="1"/>
          <p:nvPr/>
        </p:nvSpPr>
        <p:spPr>
          <a:xfrm>
            <a:off x="2709300" y="3363007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1" name="Textfeld 60"/>
          <p:cNvSpPr txBox="1"/>
          <p:nvPr/>
        </p:nvSpPr>
        <p:spPr>
          <a:xfrm>
            <a:off x="2709300" y="3451609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2" name="Textfeld 61"/>
          <p:cNvSpPr txBox="1"/>
          <p:nvPr/>
        </p:nvSpPr>
        <p:spPr>
          <a:xfrm>
            <a:off x="2709300" y="3646541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3" name="Textfeld 62"/>
          <p:cNvSpPr txBox="1"/>
          <p:nvPr/>
        </p:nvSpPr>
        <p:spPr>
          <a:xfrm>
            <a:off x="2701090" y="3735143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4" name="TextBox 1"/>
          <p:cNvSpPr txBox="1"/>
          <p:nvPr/>
        </p:nvSpPr>
        <p:spPr>
          <a:xfrm>
            <a:off x="528622" y="266069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C</a:t>
            </a:r>
            <a:endParaRPr lang="en-US" b="1"/>
          </a:p>
        </p:txBody>
      </p:sp>
      <p:pic>
        <p:nvPicPr>
          <p:cNvPr id="2050" name="Picture 2" descr="C:\Users\Raphael\Desktop 4\Temporary Export Files\P1 treatments.tif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576" y="2807984"/>
            <a:ext cx="113652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1"/>
          <p:cNvSpPr txBox="1"/>
          <p:nvPr/>
        </p:nvSpPr>
        <p:spPr>
          <a:xfrm>
            <a:off x="3052778" y="266069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sp>
        <p:nvSpPr>
          <p:cNvPr id="66" name="TextBox 1"/>
          <p:cNvSpPr txBox="1"/>
          <p:nvPr/>
        </p:nvSpPr>
        <p:spPr>
          <a:xfrm>
            <a:off x="4221088" y="266069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E</a:t>
            </a:r>
            <a:endParaRPr lang="en-US" b="1"/>
          </a:p>
        </p:txBody>
      </p:sp>
      <p:pic>
        <p:nvPicPr>
          <p:cNvPr id="1026" name="Picture 2" descr="C:\Users\Raphael\Desktop 4\Temporary Export Files\P1 low pH treatment - AEX.tif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981" y="2819425"/>
            <a:ext cx="2117954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3</a:t>
            </a:r>
            <a:endParaRPr lang="en-US" b="1"/>
          </a:p>
        </p:txBody>
      </p:sp>
      <p:pic>
        <p:nvPicPr>
          <p:cNvPr id="2" name="Picture 2" descr="C:\Users\Raphael\Desktop 4\Temporary Export Files\P1 and P2 Infectivity.tif"/>
          <p:cNvPicPr>
            <a:picLocks noChangeAspect="1" noChangeArrowheads="1"/>
          </p:cNvPicPr>
          <p:nvPr/>
        </p:nvPicPr>
        <p:blipFill>
          <a:blip r:embed="rId3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064" y="1161052"/>
            <a:ext cx="2189861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3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2399268" y="1155820"/>
            <a:ext cx="342000" cy="136815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Raphael\Desktop 4\Temporary Export Files\Transfections WT, 4SG, 5SG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377" y="3407073"/>
            <a:ext cx="1900034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"/>
          <p:cNvSpPr txBox="1"/>
          <p:nvPr/>
        </p:nvSpPr>
        <p:spPr>
          <a:xfrm>
            <a:off x="930536" y="97160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6" name="TextBox 1"/>
          <p:cNvSpPr txBox="1"/>
          <p:nvPr/>
        </p:nvSpPr>
        <p:spPr>
          <a:xfrm>
            <a:off x="908720" y="3191049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375023" y="3191049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sp>
        <p:nvSpPr>
          <p:cNvPr id="2" name="Rechteck 1"/>
          <p:cNvSpPr/>
          <p:nvPr/>
        </p:nvSpPr>
        <p:spPr>
          <a:xfrm>
            <a:off x="1337160" y="3508835"/>
            <a:ext cx="1565786" cy="1332927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4</a:t>
            </a:r>
            <a:endParaRPr lang="en-US" b="1"/>
          </a:p>
        </p:txBody>
      </p:sp>
      <p:pic>
        <p:nvPicPr>
          <p:cNvPr id="9" name="Picture 2" descr="C:\Users\Raphael\Desktop 4\Temporary Export Files\4SG SN 40 hpI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1043608"/>
            <a:ext cx="2603795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2399622" y="2310276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C:\Users\Raphael\Desktop 4\Temporary Export Files\P2 4SG Export into Cytosol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4" y="6012160"/>
            <a:ext cx="3477704" cy="165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1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1628800" y="11156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6" name="TextBox 1"/>
          <p:cNvSpPr txBox="1"/>
          <p:nvPr/>
        </p:nvSpPr>
        <p:spPr>
          <a:xfrm>
            <a:off x="3555460" y="11156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700809" y="313184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706124" y="313184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pic>
        <p:nvPicPr>
          <p:cNvPr id="9" name="Picture 3" descr="C:\Users\Raphael\Desktop 4\Temporary Export Files\P1 and P2 SN A9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64" y="3357156"/>
            <a:ext cx="197326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Raphael\Desktop 4\Temporary Export Files\P1 and P2 Cytoplasm A9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722" y="1340932"/>
            <a:ext cx="188314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Raphael\Desktop 4\Temporary Export Files\P1 and P2 Nuclei A9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164" y="1340932"/>
            <a:ext cx="1689143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5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84740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6</a:t>
            </a:r>
            <a:endParaRPr lang="en-US" b="1"/>
          </a:p>
        </p:txBody>
      </p:sp>
      <p:pic>
        <p:nvPicPr>
          <p:cNvPr id="2050" name="Picture 2" descr="C:\Users\Raphael\Desktop 4\Temporary Export Files\P2 Nuc and P2 SN Infectivity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1043608"/>
            <a:ext cx="3535937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43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Fig. 7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:\Users\Raphael\Desktop 4\Temporary Export Files\5 min Internalization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34" y="183569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aphael\Desktop 4\Temporary Export Files\5 h Internalization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34" y="3095976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Raphael\Desktop 4\Temporary Export Files\WT 5 h Internalization + BA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34" y="439212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2060848" y="1943568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5 min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3" descr="C:\Users\Raphael\Desktop 4\Temporary Export Files\A9 Nuclei Maturation 10h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123" y="183569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Raphael\Desktop 4\Temporary Export Files\A9 Nuclei Maturation 14h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123" y="3095976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Raphael\Desktop 4\Temporary Export Files\A9 Nuclei Maturation 18h.t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123" y="439212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Raphael\Desktop 4\Temporary Export Files\NB Nuclei Maturation 14h.tif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768" y="183569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Raphael\Desktop 4\Temporary Export Files\NB Nuclei Maturation 16h.tif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768" y="309597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Raphael\Desktop 4\Temporary Export Files\NB Nuclei Maturation 18h.tif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768" y="439212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/>
          <p:cNvSpPr txBox="1"/>
          <p:nvPr/>
        </p:nvSpPr>
        <p:spPr>
          <a:xfrm>
            <a:off x="4221088" y="193494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221088" y="3177310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221088" y="4475330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4149080" y="1295496"/>
            <a:ext cx="1344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Progeny</a:t>
            </a:r>
            <a:r>
              <a:rPr lang="de-CH" sz="1200" u="sng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200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3826093" y="1582719"/>
            <a:ext cx="435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A9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5213412" y="1582719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NB324K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316915" y="1295496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  <a:r>
              <a:rPr lang="de-CH" sz="1200" u="sng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200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2060848" y="319155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6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2060848" y="4504052"/>
            <a:ext cx="700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6 h + BafA</a:t>
            </a:r>
            <a:r>
              <a:rPr lang="de-CH" sz="1000" baseline="-2500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10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5811982" y="1943568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5811982" y="3185931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5811982" y="4483951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1677119" y="1582719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A9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836712" y="125034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3039276" y="125034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49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</Words>
  <Application>Microsoft Office PowerPoint</Application>
  <PresentationFormat>Bildschirmpräsentation (4:3)</PresentationFormat>
  <Paragraphs>86</Paragraphs>
  <Slides>7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8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</dc:creator>
  <cp:lastModifiedBy>Raphael</cp:lastModifiedBy>
  <cp:revision>61</cp:revision>
  <cp:lastPrinted>2015-06-05T08:47:10Z</cp:lastPrinted>
  <dcterms:created xsi:type="dcterms:W3CDTF">2015-05-27T13:40:01Z</dcterms:created>
  <dcterms:modified xsi:type="dcterms:W3CDTF">2015-06-19T08:03:43Z</dcterms:modified>
</cp:coreProperties>
</file>